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7" r:id="rId4"/>
    <p:sldId id="259" r:id="rId5"/>
    <p:sldId id="264" r:id="rId6"/>
    <p:sldId id="260" r:id="rId7"/>
    <p:sldId id="261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86" r:id="rId21"/>
    <p:sldId id="287" r:id="rId22"/>
    <p:sldId id="288" r:id="rId23"/>
    <p:sldId id="290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300" r:id="rId33"/>
    <p:sldId id="301" r:id="rId34"/>
    <p:sldId id="302" r:id="rId35"/>
    <p:sldId id="308" r:id="rId36"/>
    <p:sldId id="303" r:id="rId37"/>
    <p:sldId id="310" r:id="rId38"/>
    <p:sldId id="304" r:id="rId39"/>
    <p:sldId id="309" r:id="rId40"/>
    <p:sldId id="305" r:id="rId41"/>
    <p:sldId id="306" r:id="rId42"/>
    <p:sldId id="307" r:id="rId43"/>
    <p:sldId id="312" r:id="rId44"/>
    <p:sldId id="313" r:id="rId45"/>
    <p:sldId id="314" r:id="rId46"/>
    <p:sldId id="315" r:id="rId47"/>
    <p:sldId id="316" r:id="rId48"/>
    <p:sldId id="285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2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14253-57D9-4473-93E5-196AE9EA6EAC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CDD48-01CD-4B4A-9051-FD99140444C8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7BA2E1-9C3E-40B7-8401-8B7DA46F664F}" type="slidenum">
              <a:rPr lang="nl-NL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5B6DE-9B53-4236-8E73-AD84B24E1533}" type="slidenum">
              <a:rPr lang="nl-NL"/>
              <a:pPr/>
              <a:t>48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00E4B1-A78F-40B0-B50E-929FEC35C581}" type="slidenum">
              <a:rPr lang="nl-NL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0A78D1-6729-461F-9F3C-EA779CB404E6}" type="slidenum">
              <a:rPr lang="nl-NL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D80D6C-4A90-4C91-9A52-086B1DCB5931}" type="slidenum">
              <a:rPr lang="nl-NL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1EA622-16F5-47CA-B827-16610BC9A2C9}" type="slidenum">
              <a:rPr lang="nl-NL"/>
              <a:pPr/>
              <a:t>36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BFAE50-6E2A-4AEA-938F-6233B489C537}" type="slidenum">
              <a:rPr lang="nl-NL"/>
              <a:pPr/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42A3B-ED2D-4646-8DCC-473184D74FE5}" type="slidenum">
              <a:rPr lang="nl-NL"/>
              <a:pPr/>
              <a:t>40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09B71B-D624-4341-A407-12A3FC50AE6B}" type="slidenum">
              <a:rPr lang="nl-NL"/>
              <a:pPr/>
              <a:t>41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3EFCE5-4BC1-49C9-A6DD-771D64A00413}" type="slidenum">
              <a:rPr lang="nl-NL"/>
              <a:pPr/>
              <a:t>42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F067F-9C01-4497-9DB6-A470C1B21AC6}" type="datetimeFigureOut">
              <a:rPr lang="nl-NL" smtClean="0"/>
              <a:pPr/>
              <a:t>8-11-2011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iki/Bestand:SOA-Condylomata-acuminata-around-anus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nl.wikipedia.org/wiki/Bestand:SOA-gonorroe-femal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://upload.wikimedia.org/wikipedia/commons/a/ad/SOA-gonorroe-male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Voortplanting en ontwikkeling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3 VMBO - </a:t>
            </a:r>
            <a:r>
              <a:rPr lang="nl-NL" dirty="0" err="1" smtClean="0"/>
              <a:t>kgt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09163" y="1657837"/>
            <a:ext cx="4191000" cy="590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10voorBiolog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5359" y="4191000"/>
            <a:ext cx="3468641" cy="2667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Bevruchting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Na de bevruchting gaat de eicel zich delen.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5 tot 7 dagen later komt het klompje cellen in de baarmoeder aan 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Het zet zich vast in de baarmoederwand, </a:t>
            </a:r>
            <a:r>
              <a:rPr lang="nl-NL" sz="1800" u="sng" dirty="0" smtClean="0">
                <a:latin typeface="Verdana" pitchFamily="34" charset="0"/>
              </a:rPr>
              <a:t>innesteling</a:t>
            </a:r>
            <a:r>
              <a:rPr lang="nl-NL" sz="1800" dirty="0" smtClean="0">
                <a:latin typeface="Verdana" pitchFamily="34" charset="0"/>
              </a:rPr>
              <a:t>.</a:t>
            </a:r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02388" y="-11388"/>
            <a:ext cx="4648200" cy="467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43000" y="533400"/>
            <a:ext cx="7391400" cy="1447800"/>
          </a:xfrm>
        </p:spPr>
        <p:txBody>
          <a:bodyPr>
            <a:normAutofit/>
          </a:bodyPr>
          <a:lstStyle/>
          <a:p>
            <a:r>
              <a:rPr lang="nl-NL" dirty="0" smtClean="0"/>
              <a:t>Voortplantingsstelsel </a:t>
            </a:r>
            <a:br>
              <a:rPr lang="nl-NL" dirty="0" smtClean="0"/>
            </a:br>
            <a:r>
              <a:rPr lang="nl-NL" dirty="0" smtClean="0"/>
              <a:t>vrouw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4038600"/>
            <a:ext cx="8229600" cy="2544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Kleine schaamlippen</a:t>
            </a:r>
            <a:r>
              <a:rPr lang="nl-NL" sz="1800" dirty="0" smtClean="0">
                <a:latin typeface="Verdana" pitchFamily="34" charset="0"/>
              </a:rPr>
              <a:t>: vaginaal vocht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Grote schaamlippen</a:t>
            </a:r>
            <a:r>
              <a:rPr lang="nl-NL" sz="1800" dirty="0" smtClean="0">
                <a:latin typeface="Verdana" pitchFamily="34" charset="0"/>
              </a:rPr>
              <a:t>: beschermen de vagina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Vaginaal vocht</a:t>
            </a:r>
            <a:r>
              <a:rPr lang="nl-NL" sz="1800" dirty="0" smtClean="0">
                <a:latin typeface="Verdana" pitchFamily="34" charset="0"/>
              </a:rPr>
              <a:t>: maakt toegang vagina gladder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Clitoris: </a:t>
            </a:r>
            <a:r>
              <a:rPr lang="nl-NL" sz="1800" dirty="0" smtClean="0">
                <a:latin typeface="Verdana" pitchFamily="34" charset="0"/>
              </a:rPr>
              <a:t>door prikkeling van de clitoris kan een vrouw een orgasme krijgen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Maagdenvlies</a:t>
            </a:r>
            <a:r>
              <a:rPr lang="nl-NL" sz="1800" dirty="0" smtClean="0">
                <a:latin typeface="Verdana" pitchFamily="34" charset="0"/>
              </a:rPr>
              <a:t>: slijmvliesplooi aan de ingang van de vagina. Kan inscheuren bij geslachtgemeenschap, hoeft niet!!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Hormonen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Hormonen regen de werking van bepaalde processen in je lichaam.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Hormonen worden geproduceerd in </a:t>
            </a:r>
            <a:r>
              <a:rPr lang="nl-NL" sz="1800" u="sng" dirty="0" smtClean="0">
                <a:latin typeface="Verdana" pitchFamily="34" charset="0"/>
              </a:rPr>
              <a:t>hormoonklieren,</a:t>
            </a:r>
            <a:r>
              <a:rPr lang="nl-NL" sz="1800" dirty="0" smtClean="0">
                <a:latin typeface="Verdana" pitchFamily="34" charset="0"/>
              </a:rPr>
              <a:t> deze geven ze af aan het bloed.</a:t>
            </a:r>
          </a:p>
          <a:p>
            <a:pPr>
              <a:buNone/>
            </a:pPr>
            <a:endParaRPr lang="nl-NL" sz="1800" u="sng" dirty="0">
              <a:latin typeface="Verdana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41770" y="-212770"/>
            <a:ext cx="1749425" cy="903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81000" y="5562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Hormoonklieren</a:t>
            </a:r>
            <a:endParaRPr lang="nl-N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el 24"/>
          <p:cNvGraphicFramePr>
            <a:graphicFrameLocks noGrp="1"/>
          </p:cNvGraphicFramePr>
          <p:nvPr/>
        </p:nvGraphicFramePr>
        <p:xfrm>
          <a:off x="533400" y="304800"/>
          <a:ext cx="8229598" cy="6251429"/>
        </p:xfrm>
        <a:graphic>
          <a:graphicData uri="http://schemas.openxmlformats.org/drawingml/2006/table">
            <a:tbl>
              <a:tblPr/>
              <a:tblGrid>
                <a:gridCol w="1511723"/>
                <a:gridCol w="1570973"/>
                <a:gridCol w="1517327"/>
                <a:gridCol w="1550156"/>
                <a:gridCol w="2079419"/>
              </a:tblGrid>
              <a:tr h="15752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Puberteit</a:t>
                      </a:r>
                      <a:r>
                        <a:rPr lang="nl-NL" sz="1800" baseline="0" dirty="0" smtClean="0"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Hypofyse </a:t>
                      </a:r>
                      <a:r>
                        <a:rPr lang="nl-NL" sz="1800" dirty="0">
                          <a:latin typeface="Verdana"/>
                          <a:ea typeface="Calibri"/>
                          <a:cs typeface="Times New Roman"/>
                        </a:rPr>
                        <a:t>gaat hormonen produceren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26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Werking teelballen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latin typeface="Verdana"/>
                          <a:ea typeface="Calibri"/>
                          <a:cs typeface="Times New Roman"/>
                        </a:rPr>
                        <a:t>Werking eierstokken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0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Testosteron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Oestrogeen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723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9901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Produceren zaadcellen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Secundaire geslachtskenmerken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latin typeface="Verdana"/>
                          <a:ea typeface="Calibri"/>
                          <a:cs typeface="Times New Roman"/>
                        </a:rPr>
                        <a:t>Eicellen </a:t>
                      </a: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rijpen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648" name="AutoShape 24"/>
          <p:cNvSpPr>
            <a:spLocks noChangeShapeType="1"/>
          </p:cNvSpPr>
          <p:nvPr/>
        </p:nvSpPr>
        <p:spPr bwMode="auto">
          <a:xfrm flipH="1">
            <a:off x="2895600" y="1905000"/>
            <a:ext cx="609600" cy="517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7" name="AutoShape 23"/>
          <p:cNvSpPr>
            <a:spLocks noChangeShapeType="1"/>
          </p:cNvSpPr>
          <p:nvPr/>
        </p:nvSpPr>
        <p:spPr bwMode="auto">
          <a:xfrm>
            <a:off x="5105400" y="1981200"/>
            <a:ext cx="450850" cy="517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6" name="AutoShape 22"/>
          <p:cNvSpPr>
            <a:spLocks noChangeShapeType="1"/>
          </p:cNvSpPr>
          <p:nvPr/>
        </p:nvSpPr>
        <p:spPr bwMode="auto">
          <a:xfrm>
            <a:off x="2590800" y="3505200"/>
            <a:ext cx="0" cy="298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5" name="AutoShape 21"/>
          <p:cNvSpPr>
            <a:spLocks noChangeShapeType="1"/>
          </p:cNvSpPr>
          <p:nvPr/>
        </p:nvSpPr>
        <p:spPr bwMode="auto">
          <a:xfrm>
            <a:off x="5715000" y="3581400"/>
            <a:ext cx="0" cy="298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1" name="AutoShape 17"/>
          <p:cNvSpPr>
            <a:spLocks noChangeShapeType="1"/>
          </p:cNvSpPr>
          <p:nvPr/>
        </p:nvSpPr>
        <p:spPr bwMode="auto">
          <a:xfrm flipH="1">
            <a:off x="1524000" y="4648200"/>
            <a:ext cx="42545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2" name="AutoShape 18"/>
          <p:cNvSpPr>
            <a:spLocks noChangeShapeType="1"/>
          </p:cNvSpPr>
          <p:nvPr/>
        </p:nvSpPr>
        <p:spPr bwMode="auto">
          <a:xfrm>
            <a:off x="6324600" y="4724400"/>
            <a:ext cx="403225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3" name="AutoShape 19"/>
          <p:cNvSpPr>
            <a:spLocks noChangeShapeType="1"/>
          </p:cNvSpPr>
          <p:nvPr/>
        </p:nvSpPr>
        <p:spPr bwMode="auto">
          <a:xfrm>
            <a:off x="2743200" y="4724400"/>
            <a:ext cx="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4" name="AutoShape 20"/>
          <p:cNvSpPr>
            <a:spLocks noChangeShapeType="1"/>
          </p:cNvSpPr>
          <p:nvPr/>
        </p:nvSpPr>
        <p:spPr bwMode="auto">
          <a:xfrm>
            <a:off x="5334000" y="4724400"/>
            <a:ext cx="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Secundaire en primaire geslachtskenmerken</a:t>
            </a:r>
            <a:endParaRPr lang="nl-NL" dirty="0"/>
          </a:p>
        </p:txBody>
      </p:sp>
      <p:pic>
        <p:nvPicPr>
          <p:cNvPr id="27650" name="Picture 2" descr="http://www.10voorbiologie.nl/afbfczw/H34%20Voortplanting%20(havo)/340101geslachtkenmerk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8890"/>
            <a:ext cx="5943600" cy="5149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Menstruatiecyclus zonder zwangerschap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1752600"/>
            <a:ext cx="8245219" cy="499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Menstruatiecyclus met zwangerschap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32" y="2133600"/>
            <a:ext cx="845538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Opheffen ongewenste kinderloosheid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Bij </a:t>
            </a:r>
            <a:r>
              <a:rPr lang="nl-NL" sz="1800" u="sng" dirty="0" smtClean="0">
                <a:latin typeface="Verdana" pitchFamily="34" charset="0"/>
              </a:rPr>
              <a:t>verminderde vruchtbaarheid </a:t>
            </a:r>
            <a:r>
              <a:rPr lang="nl-NL" sz="1800" dirty="0" smtClean="0">
                <a:latin typeface="Verdana" pitchFamily="34" charset="0"/>
              </a:rPr>
              <a:t>zijn er verschillende mogelijkheden:</a:t>
            </a:r>
            <a:br>
              <a:rPr lang="nl-NL" sz="1800" dirty="0" smtClean="0">
                <a:latin typeface="Verdana" pitchFamily="34" charset="0"/>
              </a:rPr>
            </a:br>
            <a:endParaRPr lang="nl-NL" sz="1800" dirty="0" smtClean="0">
              <a:latin typeface="Verdana" pitchFamily="34" charset="0"/>
            </a:endParaRPr>
          </a:p>
          <a:p>
            <a:r>
              <a:rPr lang="nl-NL" sz="1800" u="sng" dirty="0" smtClean="0">
                <a:latin typeface="Verdana" pitchFamily="34" charset="0"/>
              </a:rPr>
              <a:t>Kunstmatige inseminatie </a:t>
            </a:r>
            <a:r>
              <a:rPr lang="nl-NL" sz="1800" dirty="0" smtClean="0">
                <a:latin typeface="Verdana" pitchFamily="34" charset="0"/>
              </a:rPr>
              <a:t>– Bij K.I. brengt een arts sperma in bij de vrouw van een andere man.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 </a:t>
            </a:r>
          </a:p>
          <a:p>
            <a:r>
              <a:rPr lang="nl-NL" sz="1800" u="sng" dirty="0" smtClean="0">
                <a:latin typeface="Verdana" pitchFamily="34" charset="0"/>
              </a:rPr>
              <a:t>In-vitrovertilisatie </a:t>
            </a:r>
            <a:r>
              <a:rPr lang="nl-NL" sz="1800" dirty="0" smtClean="0">
                <a:latin typeface="Verdana" pitchFamily="34" charset="0"/>
              </a:rPr>
              <a:t>– Bij een ivf behandeling worden de rijpende eicellen bij de vrouw weggehaald en buiten de baarmoeder bevrucht, na bevruchting worden ze weer bij de vrouw ingebracht. Dit is </a:t>
            </a:r>
            <a:r>
              <a:rPr lang="nl-NL" sz="1800" u="sng" dirty="0" smtClean="0">
                <a:latin typeface="Verdana" pitchFamily="34" charset="0"/>
              </a:rPr>
              <a:t>implantatie</a:t>
            </a:r>
            <a:r>
              <a:rPr lang="nl-NL" sz="1800" dirty="0" smtClean="0">
                <a:latin typeface="Verdana" pitchFamily="34" charset="0"/>
              </a:rPr>
              <a:t>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962400"/>
            <a:ext cx="3482394" cy="269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733800"/>
            <a:ext cx="2390775" cy="296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nl-NL" dirty="0" smtClean="0"/>
              <a:t>Embryonale ontwikkeling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Na de bevruchting gaat de eicel richting de baarmoeder, ze is dan aan het delen.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baarmoeder ontwikkeld een holte met vocht waar de embryo kan </a:t>
            </a:r>
            <a:r>
              <a:rPr lang="nl-NL" sz="1800" u="sng" dirty="0" smtClean="0">
                <a:latin typeface="Verdana" pitchFamily="34" charset="0"/>
              </a:rPr>
              <a:t>innestelen</a:t>
            </a:r>
            <a:r>
              <a:rPr lang="nl-NL" sz="1800" dirty="0" smtClean="0">
                <a:latin typeface="Verdana" pitchFamily="34" charset="0"/>
              </a:rPr>
              <a:t>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Na de innesteling kan de embryo voedingsstoffen opnemen uit het baarmoederslijmvlies.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Als de embryo zich ontwikkeld vormt er in het </a:t>
            </a:r>
            <a:r>
              <a:rPr lang="nl-NL" sz="1800" dirty="0" err="1" smtClean="0">
                <a:latin typeface="Verdana" pitchFamily="34" charset="0"/>
              </a:rPr>
              <a:t>baarmoederslijmvleis</a:t>
            </a:r>
            <a:r>
              <a:rPr lang="nl-NL" sz="1800" dirty="0" smtClean="0">
                <a:latin typeface="Verdana" pitchFamily="34" charset="0"/>
              </a:rPr>
              <a:t> een </a:t>
            </a:r>
            <a:r>
              <a:rPr lang="nl-NL" sz="1800" u="sng" dirty="0" smtClean="0">
                <a:latin typeface="Verdana" pitchFamily="34" charset="0"/>
              </a:rPr>
              <a:t>moederkoek / placenta</a:t>
            </a:r>
            <a:r>
              <a:rPr lang="nl-NL" sz="1800" dirty="0" smtClean="0">
                <a:latin typeface="Verdana" pitchFamily="34" charset="0"/>
              </a:rPr>
              <a:t>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23554" name="Picture 2" descr="http://www.hetregulierelijf.eu/kk_embry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038600"/>
            <a:ext cx="2514600" cy="2367301"/>
          </a:xfrm>
          <a:prstGeom prst="rect">
            <a:avLst/>
          </a:prstGeom>
          <a:noFill/>
        </p:spPr>
      </p:pic>
      <p:pic>
        <p:nvPicPr>
          <p:cNvPr id="23556" name="Picture 4" descr="http://www.hetregulierelijf.eu/kk_embryo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038600"/>
            <a:ext cx="2057400" cy="2468883"/>
          </a:xfrm>
          <a:prstGeom prst="rect">
            <a:avLst/>
          </a:prstGeo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799"/>
            <a:ext cx="7620000" cy="615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733800"/>
            <a:ext cx="4876800" cy="353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Reductiedeling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Mensen planten geslachtelijk voor, twee geslachtcellen smelten samen </a:t>
            </a: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 </a:t>
            </a:r>
            <a:r>
              <a:rPr lang="nl-NL" sz="1800" u="sng" dirty="0" smtClean="0">
                <a:latin typeface="Verdana" pitchFamily="34" charset="0"/>
                <a:sym typeface="Wingdings" pitchFamily="2" charset="2"/>
              </a:rPr>
              <a:t>Bevruchting</a:t>
            </a:r>
          </a:p>
          <a:p>
            <a:pPr>
              <a:buNone/>
            </a:pPr>
            <a:endParaRPr lang="nl-NL" sz="1800" u="sng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Een gewone lichaamscel heeft 46 chromosomen. Deze cellen ontstaan door </a:t>
            </a:r>
            <a:r>
              <a:rPr lang="nl-NL" sz="1800" u="sng" dirty="0" smtClean="0">
                <a:latin typeface="Verdana" pitchFamily="34" charset="0"/>
              </a:rPr>
              <a:t>gewone celdeling / mitose.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	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Een geslachtscel heeft 23 chromosomen. Deze cellen ontstaan door </a:t>
            </a:r>
            <a:r>
              <a:rPr lang="nl-NL" sz="1800" u="sng" dirty="0" smtClean="0">
                <a:latin typeface="Verdana" pitchFamily="34" charset="0"/>
              </a:rPr>
              <a:t>reductiedeling/ </a:t>
            </a:r>
            <a:r>
              <a:rPr lang="nl-NL" sz="1800" u="sng" dirty="0" err="1" smtClean="0">
                <a:latin typeface="Verdana" pitchFamily="34" charset="0"/>
              </a:rPr>
              <a:t>meiose</a:t>
            </a:r>
            <a:r>
              <a:rPr lang="nl-NL" sz="1800" u="sng" dirty="0" smtClean="0">
                <a:latin typeface="Verdana" pitchFamily="34" charset="0"/>
              </a:rPr>
              <a:t>.</a:t>
            </a:r>
          </a:p>
          <a:p>
            <a:pPr>
              <a:buNone/>
            </a:pPr>
            <a:r>
              <a:rPr lang="nl-NL" sz="1800" dirty="0">
                <a:latin typeface="Verdana" pitchFamily="34" charset="0"/>
              </a:rPr>
              <a:t>	</a:t>
            </a:r>
            <a:r>
              <a:rPr lang="nl-NL" sz="1800" dirty="0" smtClean="0">
                <a:latin typeface="Verdana" pitchFamily="34" charset="0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Navelstreng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embryo krijgt de voedingsstoffen en zuurstof van de moeder via de navelstreng. Het bloed van de moeder stroomt niet door het embryo. Het wordt door dunne vliezen gescheiden.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Helaas kunnen drugs, soa`s, medicijnen wel door deze wand.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66463"/>
            <a:ext cx="6019800" cy="409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590800"/>
            <a:ext cx="196404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geboorte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geboorte gaat in drie fasen:</a:t>
            </a:r>
          </a:p>
          <a:p>
            <a:r>
              <a:rPr lang="nl-NL" sz="1800" u="sng" dirty="0" smtClean="0">
                <a:latin typeface="Verdana" pitchFamily="34" charset="0"/>
              </a:rPr>
              <a:t>De ontsluiting</a:t>
            </a:r>
            <a:br>
              <a:rPr lang="nl-NL" sz="1800" u="sng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Het hoofdje is ingedaald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Hierbij Breken de vruchtvliezen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eerste weeën, samentrekkingen van spieren in de baarmoederwand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05200"/>
            <a:ext cx="7772400" cy="199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geboorte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07695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u="sng" dirty="0" smtClean="0">
                <a:latin typeface="Verdana" pitchFamily="34" charset="0"/>
              </a:rPr>
              <a:t>De uitdrijving: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De weeën worden steeds krachtiger en ook de spieren in de buikwand trekken zich samen.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Door deze persweeën wordt het kind naar buiten geperst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81400"/>
            <a:ext cx="8839200" cy="20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geboorte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De nageboorte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Het slijm wordt uit de mond en luchtwegen gehaald van het kind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De navelstreng wordt afgeklemd en doorgeknipt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De baby begint te huilen, de ademhaling is op gang gekomen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124200"/>
            <a:ext cx="7772400" cy="28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Levenscyclus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Tijdens de levenscyclus van een mens gaan we door verschillende levensfasen: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0 – 1,5	jaar </a:t>
            </a: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 Baby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1,5 - 4 	jaar  Peuter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4 – 6 	jaar  kleuter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6 -12 	jaar  Schoolkind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12 – 16	jaar  puber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16 – 21	jaar  adolescent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21 – 65 jaar  volwassenen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65+	jaar  bejaarde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7346" name="Picture 2" descr="http://www.lindenvanagt.nl/images/GEmense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1000"/>
            <a:ext cx="8861914" cy="224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Seksuele overdraagbare aandoeningen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Ziektes die je alleen kunt krijgen door intiem contact noemen we </a:t>
            </a:r>
            <a:r>
              <a:rPr lang="nl-NL" sz="1800" u="sng" dirty="0" smtClean="0">
                <a:latin typeface="Verdana" pitchFamily="34" charset="0"/>
              </a:rPr>
              <a:t>Seksuele overdraagbare aandoeningen of soa.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Deze besmetting hoeven niet altijd alleen via geslachtsgemeenschap over gebracht te worden, dit kan ook via mond, anus of geslachtsorganen.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8370" name="Picture 2" descr="http://upload.wikimedia.org/wikipedia/commons/c/c1/SOA-Herpes-genitalis-fem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05200"/>
            <a:ext cx="3276600" cy="2443798"/>
          </a:xfrm>
          <a:prstGeom prst="rect">
            <a:avLst/>
          </a:prstGeom>
          <a:noFill/>
        </p:spPr>
      </p:pic>
      <p:pic>
        <p:nvPicPr>
          <p:cNvPr id="58372" name="Picture 4" descr="Genitale wratten rondom de anus">
            <a:hlinkClick r:id="rId3" tooltip="Genitale wratten rondom de anus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81400"/>
            <a:ext cx="3063472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Chlamydia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Afscheiding uit de penis, vagina of anus</a:t>
            </a:r>
          </a:p>
          <a:p>
            <a:r>
              <a:rPr lang="nl-NL" sz="1800" dirty="0" smtClean="0">
                <a:latin typeface="Verdana" pitchFamily="34" charset="0"/>
              </a:rPr>
              <a:t>Vaak geen verschijnselen</a:t>
            </a:r>
          </a:p>
          <a:p>
            <a:r>
              <a:rPr lang="nl-NL" sz="1800" dirty="0" smtClean="0">
                <a:latin typeface="Verdana" pitchFamily="34" charset="0"/>
              </a:rPr>
              <a:t>Genezen met antibiotica</a:t>
            </a:r>
          </a:p>
          <a:p>
            <a:r>
              <a:rPr lang="nl-NL" sz="1800" dirty="0" smtClean="0">
                <a:latin typeface="Verdana" pitchFamily="34" charset="0"/>
              </a:rPr>
              <a:t>Gevolgen: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eileiderontsteking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Onvruchtbaarheid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bijbalontsteking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9394" name="Picture 2" descr="http://www.chlamydiasymptomen.nl/wp-content/uploads/2010/10/chlamydi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0"/>
            <a:ext cx="3200400" cy="2386966"/>
          </a:xfrm>
          <a:prstGeom prst="rect">
            <a:avLst/>
          </a:prstGeom>
          <a:noFill/>
        </p:spPr>
      </p:pic>
      <p:pic>
        <p:nvPicPr>
          <p:cNvPr id="59396" name="Picture 4" descr="http://drug-alcohol-rehab-center-bismarck-northdakota.com/Images/st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3333750" cy="270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nl-NL" dirty="0" smtClean="0"/>
              <a:t>Herpes </a:t>
            </a:r>
            <a:r>
              <a:rPr lang="nl-NL" dirty="0" err="1" smtClean="0"/>
              <a:t>Genitalis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Aanvallen van blaasjes en zweertjes rond geslachtsdelen en anus</a:t>
            </a:r>
          </a:p>
          <a:p>
            <a:r>
              <a:rPr lang="nl-NL" sz="1800" dirty="0" smtClean="0">
                <a:latin typeface="Verdana" pitchFamily="34" charset="0"/>
              </a:rPr>
              <a:t>Niet te genezen</a:t>
            </a:r>
          </a:p>
          <a:p>
            <a:r>
              <a:rPr lang="nl-NL" sz="1800" dirty="0" smtClean="0">
                <a:latin typeface="Verdana" pitchFamily="34" charset="0"/>
              </a:rPr>
              <a:t>Geen gevolgen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60418" name="Picture 2" descr="http://mens-en-gezondheid.infonu.nl/artikel-fotos/tartuffel/01122109041-thum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05200"/>
            <a:ext cx="2257425" cy="2609740"/>
          </a:xfrm>
          <a:prstGeom prst="rect">
            <a:avLst/>
          </a:prstGeom>
          <a:noFill/>
        </p:spPr>
      </p:pic>
      <p:pic>
        <p:nvPicPr>
          <p:cNvPr id="60420" name="Picture 4" descr="http://mens-en-gezondheid.infonu.nl/artikel-foto-upload/aandoeningen/47040-symptomen-genitale-herpes-zweertjes-blaasjes-penisvag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657600"/>
            <a:ext cx="2324099" cy="2324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Gonorroe - druiper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Meer afscheiding uit penis of vagina</a:t>
            </a:r>
          </a:p>
          <a:p>
            <a:r>
              <a:rPr lang="nl-NL" sz="1800" dirty="0" smtClean="0">
                <a:latin typeface="Verdana" pitchFamily="34" charset="0"/>
              </a:rPr>
              <a:t>Branderig gevoel bij plassen</a:t>
            </a:r>
          </a:p>
          <a:p>
            <a:r>
              <a:rPr lang="nl-NL" sz="1800" dirty="0" smtClean="0">
                <a:latin typeface="Verdana" pitchFamily="34" charset="0"/>
              </a:rPr>
              <a:t>Genezen met antibiotica</a:t>
            </a:r>
          </a:p>
          <a:p>
            <a:r>
              <a:rPr lang="nl-NL" sz="1800" dirty="0" smtClean="0">
                <a:latin typeface="Verdana" pitchFamily="34" charset="0"/>
              </a:rPr>
              <a:t>Gevolgen: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eileiderontsteking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Onvruchtbaarheid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bijbalontsteking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endParaRPr lang="nl-NL" sz="1800" dirty="0" smtClean="0">
              <a:latin typeface="Verdana" pitchFamily="34" charset="0"/>
            </a:endParaRPr>
          </a:p>
        </p:txBody>
      </p:sp>
      <p:pic>
        <p:nvPicPr>
          <p:cNvPr id="61444" name="Picture 4" descr="SOA-gonorroe-fema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114800"/>
            <a:ext cx="3048000" cy="2274455"/>
          </a:xfrm>
          <a:prstGeom prst="rect">
            <a:avLst/>
          </a:prstGeom>
          <a:noFill/>
        </p:spPr>
      </p:pic>
      <p:pic>
        <p:nvPicPr>
          <p:cNvPr id="61446" name="Picture 6" descr="Bestand:SOA-gonorroe-mal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286000"/>
            <a:ext cx="2438400" cy="3607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HIV - AIDS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Geen specifieke </a:t>
            </a:r>
            <a:r>
              <a:rPr lang="nl-NL" sz="1800" dirty="0" err="1" smtClean="0">
                <a:latin typeface="Verdana" pitchFamily="34" charset="0"/>
              </a:rPr>
              <a:t>verschijnseklen</a:t>
            </a:r>
            <a:r>
              <a:rPr lang="nl-NL" sz="1800" dirty="0" smtClean="0">
                <a:latin typeface="Verdana" pitchFamily="34" charset="0"/>
              </a:rPr>
              <a:t>, aidsvirus tast </a:t>
            </a:r>
            <a:r>
              <a:rPr lang="nl-NL" sz="1800" dirty="0" err="1" smtClean="0">
                <a:latin typeface="Verdana" pitchFamily="34" charset="0"/>
              </a:rPr>
              <a:t>immuumsysteem</a:t>
            </a:r>
            <a:r>
              <a:rPr lang="nl-NL" sz="1800" dirty="0" smtClean="0">
                <a:latin typeface="Verdana" pitchFamily="34" charset="0"/>
              </a:rPr>
              <a:t> aan</a:t>
            </a:r>
          </a:p>
          <a:p>
            <a:r>
              <a:rPr lang="nl-NL" sz="1800" dirty="0" smtClean="0">
                <a:latin typeface="Verdana" pitchFamily="34" charset="0"/>
              </a:rPr>
              <a:t>Niet te genezen, alleen te remmen met </a:t>
            </a:r>
            <a:r>
              <a:rPr lang="nl-NL" sz="1800" dirty="0" err="1" smtClean="0">
                <a:latin typeface="Verdana" pitchFamily="34" charset="0"/>
              </a:rPr>
              <a:t>Hiv-remmers</a:t>
            </a:r>
            <a:endParaRPr lang="nl-NL" sz="1800" dirty="0" smtClean="0">
              <a:latin typeface="Verdana" pitchFamily="34" charset="0"/>
            </a:endParaRPr>
          </a:p>
          <a:p>
            <a:r>
              <a:rPr lang="nl-NL" sz="1800" dirty="0" smtClean="0">
                <a:latin typeface="Verdana" pitchFamily="34" charset="0"/>
              </a:rPr>
              <a:t>Vatbaar voor allerlei ziektes, meestal dood tot gevolg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62466" name="Picture 2" descr="http://4.bp.blogspot.com/_Ijlq1-2U2Bs/TLccFZntUAI/AAAAAAAADQ0/sOcIDbWBdug/s1600/a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0"/>
            <a:ext cx="4343400" cy="2498857"/>
          </a:xfrm>
          <a:prstGeom prst="rect">
            <a:avLst/>
          </a:prstGeom>
          <a:noFill/>
        </p:spPr>
      </p:pic>
      <p:pic>
        <p:nvPicPr>
          <p:cNvPr id="62468" name="Picture 4" descr="http://img.timeinc.net/time/daily/2008/0811/bath_a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581400"/>
            <a:ext cx="3686175" cy="2437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 51"/>
          <p:cNvGrpSpPr/>
          <p:nvPr/>
        </p:nvGrpSpPr>
        <p:grpSpPr>
          <a:xfrm>
            <a:off x="228600" y="609600"/>
            <a:ext cx="8639175" cy="5989929"/>
            <a:chOff x="381000" y="609600"/>
            <a:chExt cx="8639175" cy="59899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990600"/>
              <a:ext cx="1752600" cy="168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685800"/>
              <a:ext cx="1857375" cy="192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609600"/>
              <a:ext cx="1676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3048000"/>
              <a:ext cx="2057400" cy="234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000" y="5562600"/>
              <a:ext cx="1066800" cy="1036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38400" y="5562600"/>
              <a:ext cx="1066800" cy="103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67400" y="2510590"/>
              <a:ext cx="1836797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05400" y="419100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91400" y="4191000"/>
              <a:ext cx="1066800" cy="1032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19600" y="5406570"/>
              <a:ext cx="990600" cy="94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562600" y="5410200"/>
              <a:ext cx="993322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81800" y="5410200"/>
              <a:ext cx="1066800" cy="972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01000" y="5410200"/>
              <a:ext cx="1019175" cy="94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8" name="Rechte verbindingslijn met pijl 17"/>
            <p:cNvCxnSpPr/>
            <p:nvPr/>
          </p:nvCxnSpPr>
          <p:spPr>
            <a:xfrm rot="5400000">
              <a:off x="1751806" y="2819400"/>
              <a:ext cx="305594" cy="794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met pijl 18"/>
            <p:cNvCxnSpPr/>
            <p:nvPr/>
          </p:nvCxnSpPr>
          <p:spPr>
            <a:xfrm rot="10800000" flipV="1">
              <a:off x="3124200" y="1371600"/>
              <a:ext cx="3810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21"/>
            <p:cNvCxnSpPr/>
            <p:nvPr/>
          </p:nvCxnSpPr>
          <p:spPr>
            <a:xfrm rot="16200000" flipH="1">
              <a:off x="82677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22"/>
            <p:cNvCxnSpPr/>
            <p:nvPr/>
          </p:nvCxnSpPr>
          <p:spPr>
            <a:xfrm rot="5400000">
              <a:off x="73533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/>
            <p:cNvCxnSpPr/>
            <p:nvPr/>
          </p:nvCxnSpPr>
          <p:spPr>
            <a:xfrm rot="16200000" flipH="1">
              <a:off x="59817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/>
            <p:cNvCxnSpPr/>
            <p:nvPr/>
          </p:nvCxnSpPr>
          <p:spPr>
            <a:xfrm rot="5400000">
              <a:off x="49149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25"/>
            <p:cNvCxnSpPr/>
            <p:nvPr/>
          </p:nvCxnSpPr>
          <p:spPr>
            <a:xfrm rot="16200000" flipH="1">
              <a:off x="7620000" y="3962400"/>
              <a:ext cx="1524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/>
            <p:cNvCxnSpPr/>
            <p:nvPr/>
          </p:nvCxnSpPr>
          <p:spPr>
            <a:xfrm rot="5400000">
              <a:off x="5715000" y="3962400"/>
              <a:ext cx="228600" cy="762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met pijl 27"/>
            <p:cNvCxnSpPr>
              <a:endCxn id="1032" idx="0"/>
            </p:cNvCxnSpPr>
            <p:nvPr/>
          </p:nvCxnSpPr>
          <p:spPr>
            <a:xfrm rot="16200000" flipH="1">
              <a:off x="6707599" y="2432390"/>
              <a:ext cx="152400" cy="3999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met pijl 28"/>
            <p:cNvCxnSpPr/>
            <p:nvPr/>
          </p:nvCxnSpPr>
          <p:spPr>
            <a:xfrm>
              <a:off x="5486400" y="1295400"/>
              <a:ext cx="381000" cy="762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/>
            <p:cNvCxnSpPr/>
            <p:nvPr/>
          </p:nvCxnSpPr>
          <p:spPr>
            <a:xfrm rot="16200000" flipH="1">
              <a:off x="2590800" y="5257800"/>
              <a:ext cx="228600" cy="2286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/>
            <p:cNvCxnSpPr/>
            <p:nvPr/>
          </p:nvCxnSpPr>
          <p:spPr>
            <a:xfrm rot="5400000">
              <a:off x="990600" y="5181600"/>
              <a:ext cx="304800" cy="3048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kstvak 46"/>
          <p:cNvSpPr txBox="1"/>
          <p:nvPr/>
        </p:nvSpPr>
        <p:spPr>
          <a:xfrm>
            <a:off x="3810000" y="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Moedercel</a:t>
            </a:r>
          </a:p>
          <a:p>
            <a:r>
              <a:rPr lang="nl-NL" sz="1200" dirty="0" smtClean="0">
                <a:latin typeface="Verdana" pitchFamily="34" charset="0"/>
              </a:rPr>
              <a:t>6 chromosomen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48" name="Tekstvak 47"/>
          <p:cNvSpPr txBox="1"/>
          <p:nvPr/>
        </p:nvSpPr>
        <p:spPr>
          <a:xfrm>
            <a:off x="1295400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Dochtercellen</a:t>
            </a:r>
          </a:p>
          <a:p>
            <a:r>
              <a:rPr lang="nl-NL" sz="1200" dirty="0" smtClean="0">
                <a:latin typeface="Verdana" pitchFamily="34" charset="0"/>
              </a:rPr>
              <a:t>6 chromosomen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4724400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Dochtercellen</a:t>
            </a:r>
          </a:p>
          <a:p>
            <a:r>
              <a:rPr lang="nl-NL" sz="1200" dirty="0" smtClean="0">
                <a:latin typeface="Verdana" pitchFamily="34" charset="0"/>
              </a:rPr>
              <a:t>3 chromosomen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1676400" y="228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Gewone celdeling</a:t>
            </a:r>
          </a:p>
          <a:p>
            <a:r>
              <a:rPr lang="nl-NL" sz="1200" dirty="0" smtClean="0">
                <a:latin typeface="Verdana" pitchFamily="34" charset="0"/>
              </a:rPr>
              <a:t>Mitose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51" name="Tekstvak 50"/>
          <p:cNvSpPr txBox="1"/>
          <p:nvPr/>
        </p:nvSpPr>
        <p:spPr>
          <a:xfrm>
            <a:off x="5943600" y="152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Reductiedeling</a:t>
            </a:r>
          </a:p>
          <a:p>
            <a:r>
              <a:rPr lang="nl-NL" sz="1200" dirty="0" err="1" smtClean="0">
                <a:latin typeface="Verdana" pitchFamily="34" charset="0"/>
              </a:rPr>
              <a:t>Meiose</a:t>
            </a:r>
            <a:endParaRPr lang="nl-NL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Syfilis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Zweertjes of vlekjes op penis, anus, vagina of mond</a:t>
            </a:r>
          </a:p>
          <a:p>
            <a:r>
              <a:rPr lang="nl-NL" sz="1800" dirty="0" smtClean="0">
                <a:latin typeface="Verdana" pitchFamily="34" charset="0"/>
              </a:rPr>
              <a:t>Genezen met antibiotica</a:t>
            </a:r>
          </a:p>
          <a:p>
            <a:r>
              <a:rPr lang="nl-NL" sz="1800" dirty="0" smtClean="0">
                <a:latin typeface="Verdana" pitchFamily="34" charset="0"/>
              </a:rPr>
              <a:t>Na jaren, aantasting van organen en anus of mond. Zelfs dood.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63490" name="Picture 2" descr="http://www.infectieziektebulletin.be/uploadedImages/Infectieziektebulletin/2006/55_2006_1/image0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200400"/>
            <a:ext cx="3886200" cy="2986682"/>
          </a:xfrm>
          <a:prstGeom prst="rect">
            <a:avLst/>
          </a:prstGeom>
          <a:noFill/>
        </p:spPr>
      </p:pic>
      <p:pic>
        <p:nvPicPr>
          <p:cNvPr id="63492" name="Picture 4" descr="http://www.fransmensonides.nl/hof/_siefvi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3281516" cy="2543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Geboorteregeling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nl-NL" sz="1800" dirty="0" smtClean="0">
                <a:latin typeface="Verdana" pitchFamily="34" charset="0"/>
              </a:rPr>
              <a:t>Als je seksueel contact wilt hebben zonder een kind te krijgen kun je aan </a:t>
            </a:r>
            <a:r>
              <a:rPr lang="nl-NL" sz="1800" u="sng" dirty="0" smtClean="0">
                <a:latin typeface="Verdana" pitchFamily="34" charset="0"/>
              </a:rPr>
              <a:t>anticonceptie</a:t>
            </a:r>
            <a:r>
              <a:rPr lang="nl-NL" sz="1800" dirty="0" smtClean="0">
                <a:latin typeface="Verdana" pitchFamily="34" charset="0"/>
              </a:rPr>
              <a:t> doen. Je gebruikt dan anticonceptiemiddelen of voorbehoedsmiddelen.</a:t>
            </a:r>
          </a:p>
          <a:p>
            <a:pPr lvl="1">
              <a:buNone/>
            </a:pPr>
            <a:endParaRPr lang="nl-NL" sz="1800" dirty="0" smtClean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Periodieke onthouding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Coïtus </a:t>
            </a:r>
            <a:r>
              <a:rPr lang="nl-NL" sz="1800" dirty="0" err="1" smtClean="0">
                <a:latin typeface="Verdana" pitchFamily="34" charset="0"/>
              </a:rPr>
              <a:t>interruptus</a:t>
            </a:r>
            <a:endParaRPr lang="nl-NL" sz="1800" dirty="0" smtClean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De pil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Condoom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Pessarium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Zaaddodende middelen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Spiraaltje</a:t>
            </a:r>
          </a:p>
          <a:p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Periodieke onthouding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geen geslachtsgemeenschap in de vruchtbare periode van 4 dagen rond ovulatie</a:t>
            </a:r>
          </a:p>
          <a:p>
            <a:pPr lvl="1"/>
            <a:r>
              <a:rPr lang="nl-NL" sz="1800" dirty="0" smtClean="0">
                <a:latin typeface="Verdana" pitchFamily="34" charset="0"/>
              </a:rPr>
              <a:t>Ovulatie kan worden bepaald met temperatuur (0,3 graden hoger)</a:t>
            </a:r>
          </a:p>
          <a:p>
            <a:r>
              <a:rPr lang="nl-NL" sz="1800" dirty="0" smtClean="0">
                <a:latin typeface="Verdana" pitchFamily="34" charset="0"/>
              </a:rPr>
              <a:t>Betrouwbaarheid: erg onbetrouwbaar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geen hulpmiddelen nodig</a:t>
            </a:r>
          </a:p>
          <a:p>
            <a:r>
              <a:rPr lang="nl-NL" sz="1800" dirty="0" smtClean="0">
                <a:latin typeface="Verdana" pitchFamily="34" charset="0"/>
              </a:rPr>
              <a:t>Nadeel: ovulatie is erg moeilijk te bepalen + kost veel moeite</a:t>
            </a:r>
          </a:p>
        </p:txBody>
      </p:sp>
      <p:pic>
        <p:nvPicPr>
          <p:cNvPr id="79874" name="Picture 2" descr="http://images.vpro.nl/img.db?43041752+s(20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19600"/>
            <a:ext cx="19050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Coïtus </a:t>
            </a:r>
            <a:r>
              <a:rPr lang="nl-NL" dirty="0" err="1" smtClean="0"/>
              <a:t>interruptus</a:t>
            </a:r>
            <a:endParaRPr lang="nl-NL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penis terugtrekken uit vagina vlak voor de zaadlozing</a:t>
            </a:r>
          </a:p>
          <a:p>
            <a:r>
              <a:rPr lang="nl-NL" sz="1800" dirty="0" smtClean="0">
                <a:latin typeface="Verdana" pitchFamily="34" charset="0"/>
              </a:rPr>
              <a:t>Betrouwbaarheid: erg onbetrouwbaar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geen hulpmiddelen nodig</a:t>
            </a:r>
          </a:p>
          <a:p>
            <a:r>
              <a:rPr lang="nl-NL" sz="1800" dirty="0" smtClean="0">
                <a:latin typeface="Verdana" pitchFamily="34" charset="0"/>
              </a:rPr>
              <a:t>Nadeel: zaadcellen kunnen penis ook al eerder verlaten met voorvocht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124200"/>
            <a:ext cx="37052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De pil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Werking:  door hormonen vind geen ovulatie meer plaats, slijmprop in baarmoederhals wordt ondoordringbaar voor zaadcellen en innesteling van embryo niet meer mogelijk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Betrouwbaarheid: erg betrouwbaar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Voordeel: gemakkelijk in gebruik, niet duur, menstruatie is minder pijnlijk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Nadeel: alleen verkrijgbaar op doktersrecept, elke dag innemen, soms bijverschijnselen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75778" name="Picture 2" descr="http://www.nieuwslog.nl/wp-content/plugins/wp-o-matic/cache/9b472_20100316172738_de_p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038600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prikpil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Om de drie maanden krijgt een vrouw een prik met hormonen dat de ovulatie remt.</a:t>
            </a:r>
          </a:p>
          <a:p>
            <a:r>
              <a:rPr lang="nl-NL" sz="1800" dirty="0" smtClean="0">
                <a:latin typeface="Verdana" pitchFamily="34" charset="0"/>
              </a:rPr>
              <a:t>Erg 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niet dagelijks</a:t>
            </a:r>
          </a:p>
          <a:p>
            <a:r>
              <a:rPr lang="nl-NL" sz="1800" dirty="0" smtClean="0">
                <a:latin typeface="Verdana" pitchFamily="34" charset="0"/>
              </a:rPr>
              <a:t>Bijwerking: menstruatie neemt af of blijft uit</a:t>
            </a:r>
          </a:p>
          <a:p>
            <a:r>
              <a:rPr lang="nl-NL" sz="1800" dirty="0" smtClean="0">
                <a:latin typeface="Verdana" pitchFamily="34" charset="0"/>
              </a:rPr>
              <a:t>Na stoppen kan het lang duren voor je zwanger wordt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038600"/>
            <a:ext cx="59245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0"/>
            <a:ext cx="2500312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nl-NL" dirty="0" smtClean="0"/>
              <a:t>Condoom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324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rubber hoesje om penis voorkomt dat sperma in vagina komt</a:t>
            </a:r>
          </a:p>
          <a:p>
            <a:r>
              <a:rPr lang="nl-NL" sz="1800" dirty="0" smtClean="0">
                <a:latin typeface="Verdana" pitchFamily="34" charset="0"/>
              </a:rPr>
              <a:t>Betrouwbaarheid: erg 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gemakkelijk verkrijgbaar, goedkoop, ook bescherming tegen </a:t>
            </a:r>
            <a:r>
              <a:rPr lang="nl-NL" sz="1800" dirty="0" err="1" smtClean="0">
                <a:latin typeface="Verdana" pitchFamily="34" charset="0"/>
              </a:rPr>
              <a:t>SOA’s</a:t>
            </a:r>
            <a:endParaRPr lang="nl-NL" sz="1800" dirty="0" smtClean="0">
              <a:latin typeface="Verdana" pitchFamily="34" charset="0"/>
            </a:endParaRPr>
          </a:p>
          <a:p>
            <a:r>
              <a:rPr lang="nl-NL" sz="1800" dirty="0" smtClean="0">
                <a:latin typeface="Verdana" pitchFamily="34" charset="0"/>
              </a:rPr>
              <a:t>Nadeel: vrijen moet worden onderbroken, condoom kan kapot gaan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38600"/>
            <a:ext cx="2857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962400"/>
            <a:ext cx="2362200" cy="224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Vrouwencondoom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Aanbrengen in de vagina, kan voor het vrijen</a:t>
            </a:r>
          </a:p>
          <a:p>
            <a:r>
              <a:rPr lang="nl-NL" sz="1800" dirty="0" smtClean="0">
                <a:latin typeface="Verdana" pitchFamily="34" charset="0"/>
              </a:rPr>
              <a:t>Zeer betrouwbaar</a:t>
            </a:r>
          </a:p>
          <a:p>
            <a:r>
              <a:rPr lang="nl-NL" sz="1800" dirty="0" smtClean="0">
                <a:latin typeface="Verdana" pitchFamily="34" charset="0"/>
              </a:rPr>
              <a:t>Eenmalig gebruik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88066" name="Picture 2" descr="http://www.allesoverseks.be/img/Content/vrouwencondoom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3562350" cy="2266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Pessarium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600200"/>
            <a:ext cx="5357812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rubber koepeltje dekt baarmoedermond af, onbereikbaar voor zaadcellen</a:t>
            </a:r>
          </a:p>
          <a:p>
            <a:r>
              <a:rPr lang="nl-NL" sz="1800" dirty="0" smtClean="0">
                <a:latin typeface="Verdana" pitchFamily="34" charset="0"/>
              </a:rPr>
              <a:t>Betrouwbaarheid: alleen betrouwbaar met zaaddodend middel</a:t>
            </a:r>
          </a:p>
          <a:p>
            <a:r>
              <a:rPr lang="nl-NL" sz="1800" dirty="0" smtClean="0">
                <a:latin typeface="Verdana" pitchFamily="34" charset="0"/>
              </a:rPr>
              <a:t>Voordeel: geen bijwerkingen</a:t>
            </a:r>
          </a:p>
          <a:p>
            <a:r>
              <a:rPr lang="nl-NL" sz="1800" dirty="0" smtClean="0">
                <a:latin typeface="Verdana" pitchFamily="34" charset="0"/>
              </a:rPr>
              <a:t>Nadeel: inbrengen is lastig, moet tot 8 uur na gemeenschap blijven zitten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00200"/>
            <a:ext cx="3214688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191000"/>
            <a:ext cx="2209800" cy="226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Nuvaring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Een </a:t>
            </a:r>
            <a:r>
              <a:rPr lang="nl-NL" sz="1800" dirty="0" err="1" smtClean="0">
                <a:latin typeface="Verdana" pitchFamily="34" charset="0"/>
              </a:rPr>
              <a:t>kunsttof</a:t>
            </a:r>
            <a:r>
              <a:rPr lang="nl-NL" sz="1800" dirty="0" smtClean="0">
                <a:latin typeface="Verdana" pitchFamily="34" charset="0"/>
              </a:rPr>
              <a:t> ring die hormonen bevat net als de pil.</a:t>
            </a:r>
          </a:p>
          <a:p>
            <a:r>
              <a:rPr lang="nl-NL" sz="1800" dirty="0" smtClean="0">
                <a:latin typeface="Verdana" pitchFamily="34" charset="0"/>
              </a:rPr>
              <a:t>De ring wordt drie weken gedragen en zelf ingebracht</a:t>
            </a:r>
          </a:p>
          <a:p>
            <a:r>
              <a:rPr lang="nl-NL" sz="1800" dirty="0" smtClean="0">
                <a:latin typeface="Verdana" pitchFamily="34" charset="0"/>
              </a:rPr>
              <a:t>Betrouwbaar</a:t>
            </a:r>
          </a:p>
          <a:p>
            <a:r>
              <a:rPr lang="nl-NL" sz="1800" dirty="0" smtClean="0">
                <a:latin typeface="Verdana" pitchFamily="34" charset="0"/>
              </a:rPr>
              <a:t>Minder hormonen dan bij de pil</a:t>
            </a:r>
          </a:p>
          <a:p>
            <a:r>
              <a:rPr lang="nl-NL" sz="1800" dirty="0" smtClean="0">
                <a:latin typeface="Verdana" pitchFamily="34" charset="0"/>
              </a:rPr>
              <a:t>Niet elke dag een pil slikken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87042" name="Picture 2" descr="http://www.storebird.de/start/wp-content/uploads/2010/01/nuva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200400"/>
            <a:ext cx="1905000" cy="2266951"/>
          </a:xfrm>
          <a:prstGeom prst="rect">
            <a:avLst/>
          </a:prstGeom>
          <a:noFill/>
        </p:spPr>
      </p:pic>
      <p:pic>
        <p:nvPicPr>
          <p:cNvPr id="87044" name="Picture 4" descr="http://www.fass.se/LIF/RootMedia/Organon/Media/NuvarRing5f20082d10/nuvaring5ffig5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733800"/>
            <a:ext cx="3200400" cy="1981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Voortplantingsstelsel man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7772400" y="3886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Zwellichaam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6904804" cy="438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152400" y="2400543"/>
            <a:ext cx="169418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Urineblaas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772400" y="3352800"/>
            <a:ext cx="125222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Prostaat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739380" y="3048000"/>
            <a:ext cx="140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Zaadblaasje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739380" y="5116319"/>
            <a:ext cx="109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Balzak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739380" y="4544577"/>
            <a:ext cx="109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Bijbal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739380" y="4830448"/>
            <a:ext cx="117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Teelbal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739380" y="4258706"/>
            <a:ext cx="140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Urinebuis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772400" y="3657600"/>
            <a:ext cx="125222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Zaadleider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656840" y="6188337"/>
            <a:ext cx="110490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Voorhuid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067560" y="6188337"/>
            <a:ext cx="73660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Eikel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73380" y="4258706"/>
            <a:ext cx="95758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Penis</a:t>
            </a:r>
            <a:endParaRPr lang="nl-NL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908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Zaaddodende middelen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stoffen doden zaadcellen</a:t>
            </a:r>
          </a:p>
          <a:p>
            <a:r>
              <a:rPr lang="nl-NL" sz="1800" dirty="0" smtClean="0">
                <a:latin typeface="Verdana" pitchFamily="34" charset="0"/>
              </a:rPr>
              <a:t>Betrouwbaarheid: onbetrouwbaar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gemakkelijk verkrijgbaar</a:t>
            </a:r>
          </a:p>
          <a:p>
            <a:r>
              <a:rPr lang="nl-NL" sz="1800" dirty="0" smtClean="0">
                <a:latin typeface="Verdana" pitchFamily="34" charset="0"/>
              </a:rPr>
              <a:t>Nadeel: werking duurt kort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Spiraaltje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verandert baarmoederslijmvlies, innesteling niet mogelijk</a:t>
            </a:r>
          </a:p>
          <a:p>
            <a:r>
              <a:rPr lang="nl-NL" sz="1800" dirty="0" smtClean="0">
                <a:latin typeface="Verdana" pitchFamily="34" charset="0"/>
              </a:rPr>
              <a:t>Betrouwbaarheid: 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maar 1 x inbrengen</a:t>
            </a:r>
          </a:p>
          <a:p>
            <a:r>
              <a:rPr lang="nl-NL" sz="1800" dirty="0" smtClean="0">
                <a:latin typeface="Verdana" pitchFamily="34" charset="0"/>
              </a:rPr>
              <a:t>Nadeel: moet door arts worden ingebracht, kan worden uitgestoten</a:t>
            </a:r>
          </a:p>
        </p:txBody>
      </p:sp>
      <p:pic>
        <p:nvPicPr>
          <p:cNvPr id="67586" name="Picture 2" descr="http://www.ggdrivierenland.nl/ShowImage.ashx?ImageID=56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0"/>
            <a:ext cx="2695575" cy="1733551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4953000" y="563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hormoonspiraaltje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0668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koperspiraaltje</a:t>
            </a:r>
            <a:endParaRPr lang="nl-NL" dirty="0"/>
          </a:p>
        </p:txBody>
      </p:sp>
      <p:pic>
        <p:nvPicPr>
          <p:cNvPr id="67588" name="Picture 4" descr="http://www.ggdrivierenland.nl/ShowImage.ashx?ImageID=56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62400"/>
            <a:ext cx="2695575" cy="1704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err="1" smtClean="0"/>
              <a:t>Steralisatie</a:t>
            </a:r>
            <a:endParaRPr lang="nl-NL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nl-NL" sz="1900" dirty="0" smtClean="0">
                <a:latin typeface="Verdana" pitchFamily="34" charset="0"/>
              </a:rPr>
              <a:t>Werking: onvruchtbaar maken van man of vrouw door operatieve ingreep</a:t>
            </a:r>
          </a:p>
          <a:p>
            <a:r>
              <a:rPr lang="nl-NL" sz="1900" dirty="0" smtClean="0">
                <a:latin typeface="Verdana" pitchFamily="34" charset="0"/>
              </a:rPr>
              <a:t>Betrouwbaarheid: zee betrouwbaar </a:t>
            </a:r>
          </a:p>
          <a:p>
            <a:pPr>
              <a:buFont typeface="Arial" charset="0"/>
              <a:buNone/>
            </a:pPr>
            <a:r>
              <a:rPr lang="nl-NL" sz="1900" dirty="0" smtClean="0">
                <a:latin typeface="Verdana" pitchFamily="34" charset="0"/>
              </a:rPr>
              <a:t>		(voor de man duurt dit een tijdje)</a:t>
            </a:r>
          </a:p>
          <a:p>
            <a:r>
              <a:rPr lang="nl-NL" sz="1900" dirty="0" smtClean="0">
                <a:latin typeface="Verdana" pitchFamily="34" charset="0"/>
              </a:rPr>
              <a:t>Voordeel: alle seksuele functies gaan nog gewoon door + je hoeft niks meer in de gaten te houden</a:t>
            </a:r>
          </a:p>
          <a:p>
            <a:r>
              <a:rPr lang="nl-NL" sz="1900" dirty="0" smtClean="0">
                <a:latin typeface="Verdana" pitchFamily="34" charset="0"/>
              </a:rPr>
              <a:t>Nadeel: vaak moeilijk ongedaan te maken</a:t>
            </a:r>
          </a:p>
          <a:p>
            <a:endParaRPr lang="nl-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32225"/>
            <a:ext cx="807878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Noodmaatregelen ongewenste zwangerschap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2057400"/>
            <a:ext cx="8229600" cy="1143001"/>
          </a:xfrm>
        </p:spPr>
        <p:txBody>
          <a:bodyPr>
            <a:normAutofit fontScale="77500" lnSpcReduction="20000"/>
          </a:bodyPr>
          <a:lstStyle/>
          <a:p>
            <a:r>
              <a:rPr lang="nl-NL" sz="2800" dirty="0" smtClean="0"/>
              <a:t>Morning</a:t>
            </a:r>
            <a:r>
              <a:rPr lang="nl-NL" sz="2800" dirty="0" smtClean="0"/>
              <a:t>-</a:t>
            </a:r>
            <a:r>
              <a:rPr lang="nl-NL" sz="2800" dirty="0" smtClean="0"/>
              <a:t>afterpil </a:t>
            </a:r>
          </a:p>
          <a:p>
            <a:r>
              <a:rPr lang="nl-NL" sz="2000" dirty="0" smtClean="0"/>
              <a:t>binnen 72 uur na de geslachtsgemeenschap</a:t>
            </a:r>
          </a:p>
          <a:p>
            <a:r>
              <a:rPr lang="nl-NL" sz="2000" dirty="0" smtClean="0"/>
              <a:t>Niet te gebruiken als anticonceptie</a:t>
            </a:r>
          </a:p>
          <a:p>
            <a:r>
              <a:rPr lang="nl-NL" sz="2000" dirty="0" smtClean="0"/>
              <a:t>Het voorkomt innesteling of ovulatie</a:t>
            </a:r>
          </a:p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3200400"/>
            <a:ext cx="3886200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Abortus pil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1295400"/>
          </a:xfrm>
        </p:spPr>
        <p:txBody>
          <a:bodyPr>
            <a:normAutofit/>
          </a:bodyPr>
          <a:lstStyle/>
          <a:p>
            <a:r>
              <a:rPr lang="nl-NL" sz="1800" dirty="0" smtClean="0"/>
              <a:t>Deze kan tot de zevende week genomen worden</a:t>
            </a:r>
          </a:p>
          <a:p>
            <a:r>
              <a:rPr lang="nl-NL" sz="1800" dirty="0" smtClean="0"/>
              <a:t>Het embryo met omliggend weefsel wordt afgestoten.</a:t>
            </a: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3124200"/>
            <a:ext cx="265747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kstvak 6"/>
          <p:cNvSpPr txBox="1"/>
          <p:nvPr/>
        </p:nvSpPr>
        <p:spPr>
          <a:xfrm>
            <a:off x="3810000" y="58674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Embryo 7 weken</a:t>
            </a:r>
            <a:endParaRPr lang="en-US" sz="12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Zuigcurettage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800"/>
          </a:xfrm>
        </p:spPr>
        <p:txBody>
          <a:bodyPr>
            <a:normAutofit/>
          </a:bodyPr>
          <a:lstStyle/>
          <a:p>
            <a:r>
              <a:rPr lang="nl-NL" sz="2000" dirty="0" smtClean="0"/>
              <a:t>Deze kan worden uitgevoerd t/m 13</a:t>
            </a:r>
            <a:r>
              <a:rPr lang="nl-NL" sz="2000" baseline="30000" dirty="0" smtClean="0"/>
              <a:t>e</a:t>
            </a:r>
            <a:r>
              <a:rPr lang="nl-NL" sz="2000" dirty="0" smtClean="0"/>
              <a:t> week van de zwangerschap</a:t>
            </a:r>
          </a:p>
          <a:p>
            <a:r>
              <a:rPr lang="nl-NL" sz="2000" dirty="0" smtClean="0"/>
              <a:t>Onder plaatselijke verdoving wordt met een zuigpompje de embryo en het omliggend weefsel weggezogen</a:t>
            </a:r>
            <a:endParaRPr lang="en-US" sz="2000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2971800"/>
            <a:ext cx="4191000" cy="321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200400"/>
            <a:ext cx="2590800" cy="2218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kstvak 5"/>
          <p:cNvSpPr txBox="1"/>
          <p:nvPr/>
        </p:nvSpPr>
        <p:spPr>
          <a:xfrm>
            <a:off x="5943600" y="5410200"/>
            <a:ext cx="152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/>
              <a:t>Embryo 13 weken</a:t>
            </a:r>
            <a:endParaRPr lang="en-US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Late abortus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86000"/>
          </a:xfrm>
        </p:spPr>
        <p:txBody>
          <a:bodyPr>
            <a:normAutofit/>
          </a:bodyPr>
          <a:lstStyle/>
          <a:p>
            <a:r>
              <a:rPr lang="nl-NL" sz="2000" dirty="0" smtClean="0"/>
              <a:t>Tot de drieëntwintigste week van de zwangerschap</a:t>
            </a:r>
          </a:p>
          <a:p>
            <a:r>
              <a:rPr lang="nl-NL" sz="2000" dirty="0" smtClean="0"/>
              <a:t>Gesprek met arts, maatschappelijk werker</a:t>
            </a:r>
          </a:p>
          <a:p>
            <a:r>
              <a:rPr lang="nl-NL" sz="2000" dirty="0" smtClean="0"/>
              <a:t>5 dagen bedenktijd</a:t>
            </a:r>
          </a:p>
          <a:p>
            <a:endParaRPr lang="en-US" sz="2000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2743200"/>
            <a:ext cx="4698148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3048000"/>
            <a:ext cx="2895600" cy="290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0"/>
            <a:ext cx="36195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Seksualiteit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5410200" cy="1600200"/>
          </a:xfrm>
        </p:spPr>
        <p:txBody>
          <a:bodyPr>
            <a:normAutofit/>
          </a:bodyPr>
          <a:lstStyle/>
          <a:p>
            <a:r>
              <a:rPr lang="nl-NL" sz="2000" dirty="0" smtClean="0"/>
              <a:t>Lustbeleving</a:t>
            </a:r>
          </a:p>
          <a:p>
            <a:r>
              <a:rPr lang="nl-NL" sz="2000" dirty="0" smtClean="0"/>
              <a:t>Voortplanting</a:t>
            </a:r>
          </a:p>
          <a:p>
            <a:r>
              <a:rPr lang="nl-NL" sz="2000" dirty="0" smtClean="0"/>
              <a:t>Onderhouden van een speciale relatie</a:t>
            </a:r>
            <a:endParaRPr lang="en-US" sz="2000" dirty="0"/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3505200"/>
            <a:ext cx="3276600" cy="218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3000375"/>
            <a:ext cx="257175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1400" y="3200400"/>
            <a:ext cx="1676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Tweelingen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mtClean="0"/>
              <a:t>Twee-eiig: bevruchting van twee eicellen, de tweeling lijkt niet op elkaar (normale broertjes of zusjes)</a:t>
            </a:r>
          </a:p>
          <a:p>
            <a:r>
              <a:rPr lang="nl-NL" smtClean="0"/>
              <a:t>Een-eiig: bevruchting van één eicel die zich splitst, de tweeling is genetisch identiek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84175"/>
            <a:ext cx="5857875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ep 38"/>
          <p:cNvGrpSpPr/>
          <p:nvPr/>
        </p:nvGrpSpPr>
        <p:grpSpPr>
          <a:xfrm>
            <a:off x="5715000" y="533400"/>
            <a:ext cx="3152775" cy="1495425"/>
            <a:chOff x="3636651" y="4267200"/>
            <a:chExt cx="3914775" cy="2409825"/>
          </a:xfrm>
        </p:grpSpPr>
        <p:grpSp>
          <p:nvGrpSpPr>
            <p:cNvPr id="40" name="Groep 10"/>
            <p:cNvGrpSpPr/>
            <p:nvPr/>
          </p:nvGrpSpPr>
          <p:grpSpPr>
            <a:xfrm>
              <a:off x="3636651" y="4267200"/>
              <a:ext cx="3914775" cy="2409825"/>
              <a:chOff x="3636651" y="4267200"/>
              <a:chExt cx="3914775" cy="2409825"/>
            </a:xfrm>
          </p:grpSpPr>
          <p:pic>
            <p:nvPicPr>
              <p:cNvPr id="43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6651" y="4267200"/>
                <a:ext cx="3914775" cy="2409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4" name="Tekstvak 43"/>
              <p:cNvSpPr txBox="1"/>
              <p:nvPr/>
            </p:nvSpPr>
            <p:spPr>
              <a:xfrm>
                <a:off x="6324600" y="5029200"/>
                <a:ext cx="609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smtClean="0"/>
                  <a:t>Kop</a:t>
                </a:r>
                <a:endParaRPr lang="nl-NL" sz="1400" dirty="0"/>
              </a:p>
            </p:txBody>
          </p:sp>
          <p:sp>
            <p:nvSpPr>
              <p:cNvPr id="45" name="Tekstvak 44"/>
              <p:cNvSpPr txBox="1"/>
              <p:nvPr/>
            </p:nvSpPr>
            <p:spPr>
              <a:xfrm>
                <a:off x="4677437" y="5986311"/>
                <a:ext cx="2150176" cy="495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smtClean="0"/>
                  <a:t>Zweepstaart</a:t>
                </a:r>
                <a:endParaRPr lang="nl-NL" sz="1400" dirty="0"/>
              </a:p>
            </p:txBody>
          </p:sp>
        </p:grpSp>
        <p:cxnSp>
          <p:nvCxnSpPr>
            <p:cNvPr id="41" name="Rechte verbindingslijn 40"/>
            <p:cNvCxnSpPr/>
            <p:nvPr/>
          </p:nvCxnSpPr>
          <p:spPr>
            <a:xfrm>
              <a:off x="4961288" y="5740724"/>
              <a:ext cx="380999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/>
          </p:nvCxnSpPr>
          <p:spPr>
            <a:xfrm rot="5400000">
              <a:off x="6629400" y="4876800"/>
              <a:ext cx="457200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Voortplantingsstelsel man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600" y="1905000"/>
            <a:ext cx="1371600" cy="457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400" dirty="0" smtClean="0">
                <a:latin typeface="Verdana" pitchFamily="34" charset="0"/>
              </a:rPr>
              <a:t>Urineblaas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657600" y="2438400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Zaadblaasje – voegt vocht en voedingsstoffen toe aan de zaadcellen 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733800" y="3048000"/>
            <a:ext cx="487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Prostaat – voegt vocht toe aan de zaadcellen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733800" y="4114800"/>
            <a:ext cx="4267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Urinebuis</a:t>
            </a:r>
            <a:r>
              <a:rPr kumimoji="0" lang="nl-NL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– vervoert sperma en urine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733800" y="4724400"/>
            <a:ext cx="5410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Zaadleider – vervoert de zaadcellen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3733800" y="5181600"/>
            <a:ext cx="5029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Bijbal – hier worden zaadcellen tijdelijk</a:t>
            </a:r>
            <a:r>
              <a:rPr kumimoji="0" lang="nl-NL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opgeslagen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3810000" y="5867400"/>
            <a:ext cx="487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Teelbal</a:t>
            </a:r>
            <a:r>
              <a:rPr kumimoji="0" lang="nl-NL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– maakt zaadcellen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46" name="Groep 45"/>
          <p:cNvGrpSpPr/>
          <p:nvPr/>
        </p:nvGrpSpPr>
        <p:grpSpPr>
          <a:xfrm>
            <a:off x="0" y="1447800"/>
            <a:ext cx="3810000" cy="4953000"/>
            <a:chOff x="0" y="1447800"/>
            <a:chExt cx="3810000" cy="49530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47800"/>
              <a:ext cx="3168855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" name="Rechte verbindingslijn 20"/>
            <p:cNvCxnSpPr>
              <a:endCxn id="3" idx="1"/>
            </p:cNvCxnSpPr>
            <p:nvPr/>
          </p:nvCxnSpPr>
          <p:spPr>
            <a:xfrm>
              <a:off x="1524000" y="2133600"/>
              <a:ext cx="2133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>
              <a:endCxn id="6" idx="1"/>
            </p:cNvCxnSpPr>
            <p:nvPr/>
          </p:nvCxnSpPr>
          <p:spPr>
            <a:xfrm flipV="1">
              <a:off x="1676400" y="3276600"/>
              <a:ext cx="2057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>
            <a:xfrm>
              <a:off x="1600200" y="4267200"/>
              <a:ext cx="2209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>
            <a:xfrm>
              <a:off x="2438400" y="4876800"/>
              <a:ext cx="1295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>
              <a:endCxn id="9" idx="1"/>
            </p:cNvCxnSpPr>
            <p:nvPr/>
          </p:nvCxnSpPr>
          <p:spPr>
            <a:xfrm flipV="1">
              <a:off x="2209800" y="5410200"/>
              <a:ext cx="15240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/>
          </p:nvCxnSpPr>
          <p:spPr>
            <a:xfrm>
              <a:off x="2133600" y="601980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32"/>
            <p:cNvCxnSpPr/>
            <p:nvPr/>
          </p:nvCxnSpPr>
          <p:spPr>
            <a:xfrm flipV="1">
              <a:off x="2514600" y="2590800"/>
              <a:ext cx="12192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/>
          </p:nvCxnSpPr>
          <p:spPr>
            <a:xfrm flipV="1">
              <a:off x="1752600" y="3733800"/>
              <a:ext cx="19050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kstvak 36"/>
          <p:cNvSpPr txBox="1"/>
          <p:nvPr/>
        </p:nvSpPr>
        <p:spPr>
          <a:xfrm>
            <a:off x="3733800" y="35814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Zwellichaam – brengt de penis in erectie</a:t>
            </a:r>
            <a:endParaRPr lang="nl-NL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Voortplantingsstelsel vrouw</a:t>
            </a:r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666498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kstvak 11"/>
          <p:cNvSpPr txBox="1"/>
          <p:nvPr/>
        </p:nvSpPr>
        <p:spPr>
          <a:xfrm>
            <a:off x="6825585" y="2880256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Baarmoeder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825585" y="3437140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Eileider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825585" y="3834915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Eierstok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745284" y="4550909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Urineblaas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825585" y="5346457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Urineleider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745284" y="5903342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Vagina</a:t>
            </a:r>
            <a:endParaRPr lang="nl-NL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4000"/>
            <a:ext cx="6248400" cy="19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Eisprong / ovulatie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Ongeveer elke 28 dagen rijpt er bij een vrouw een eicel in de eierstok.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eicel  wordt omringd door andere cellen, samen een follikel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9" y="4495800"/>
            <a:ext cx="229884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8839200" cy="39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Eisprong / ovulatie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Eens in de 4 weken is een follikel rijp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follikel brast open en de eicel komt vrij in de trechter van de eileider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Het follikel wat achter blijft heet nu het </a:t>
            </a:r>
            <a:r>
              <a:rPr lang="nl-NL" sz="1800" u="sng" dirty="0" smtClean="0">
                <a:latin typeface="Verdana" pitchFamily="34" charset="0"/>
              </a:rPr>
              <a:t>gele lichaam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eileider vervoeren de eicel richting de baarmoeder.</a:t>
            </a:r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Bevruchting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eicel kan </a:t>
            </a:r>
            <a:r>
              <a:rPr lang="nl-NL" sz="1800" u="sng" dirty="0" smtClean="0">
                <a:latin typeface="Verdana" pitchFamily="34" charset="0"/>
              </a:rPr>
              <a:t>niet</a:t>
            </a:r>
            <a:r>
              <a:rPr lang="nl-NL" sz="1800" dirty="0" smtClean="0">
                <a:latin typeface="Verdana" pitchFamily="34" charset="0"/>
              </a:rPr>
              <a:t> zelf bewegen, de zaadcellen zwemmen naar de eicel toe m.b.v. hun zweepstaart.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Er kan maar 1 zaadcel de eicel bevruchten, zodra de zaadcel is binnen gedrongen wordt de wand van de eicel ondoordringbaar.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We spreken pas van </a:t>
            </a:r>
            <a:r>
              <a:rPr lang="nl-NL" sz="1800" u="sng" dirty="0" smtClean="0">
                <a:latin typeface="Verdana" pitchFamily="34" charset="0"/>
              </a:rPr>
              <a:t>bevruchting </a:t>
            </a:r>
            <a:r>
              <a:rPr lang="nl-NL" sz="1800" dirty="0" smtClean="0">
                <a:latin typeface="Verdana" pitchFamily="34" charset="0"/>
              </a:rPr>
              <a:t>als de kernen van de eicel en zaadcel zijn samen gesmolten.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2051" name="Picture 3" descr="http://2.bp.blogspot.com/_70a-Emnww9I/TDvL5uPu5DI/AAAAAAAAAKE/PelREFrEUk4/s1600/sperm_into_e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86200"/>
            <a:ext cx="2073429" cy="2583426"/>
          </a:xfrm>
          <a:prstGeom prst="rect">
            <a:avLst/>
          </a:prstGeom>
          <a:noFill/>
        </p:spPr>
      </p:pic>
      <p:pic>
        <p:nvPicPr>
          <p:cNvPr id="2053" name="Picture 5" descr="http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114800"/>
            <a:ext cx="2667000" cy="2199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923</TotalTime>
  <Words>1229</Words>
  <Application>Microsoft Office PowerPoint</Application>
  <PresentationFormat>Diavoorstelling (4:3)</PresentationFormat>
  <Paragraphs>255</Paragraphs>
  <Slides>48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48</vt:i4>
      </vt:variant>
    </vt:vector>
  </HeadingPairs>
  <TitlesOfParts>
    <vt:vector size="49" baseType="lpstr">
      <vt:lpstr>Office-thema</vt:lpstr>
      <vt:lpstr>Voortplanting en ontwikkeling</vt:lpstr>
      <vt:lpstr>Reductiedeling</vt:lpstr>
      <vt:lpstr>Dia 3</vt:lpstr>
      <vt:lpstr>Voortplantingsstelsel man</vt:lpstr>
      <vt:lpstr>Voortplantingsstelsel man</vt:lpstr>
      <vt:lpstr>Voortplantingsstelsel vrouw</vt:lpstr>
      <vt:lpstr>Eisprong / ovulatie</vt:lpstr>
      <vt:lpstr>Eisprong / ovulatie</vt:lpstr>
      <vt:lpstr>Bevruchting</vt:lpstr>
      <vt:lpstr>Bevruchting</vt:lpstr>
      <vt:lpstr>Voortplantingsstelsel  vrouw</vt:lpstr>
      <vt:lpstr>Hormonen</vt:lpstr>
      <vt:lpstr>Dia 13</vt:lpstr>
      <vt:lpstr>Secundaire en primaire geslachtskenmerken</vt:lpstr>
      <vt:lpstr>Menstruatiecyclus zonder zwangerschap</vt:lpstr>
      <vt:lpstr>Menstruatiecyclus met zwangerschap</vt:lpstr>
      <vt:lpstr>Opheffen ongewenste kinderloosheid</vt:lpstr>
      <vt:lpstr>Embryonale ontwikkeling</vt:lpstr>
      <vt:lpstr>Dia 19</vt:lpstr>
      <vt:lpstr>Navelstreng</vt:lpstr>
      <vt:lpstr>De geboorte</vt:lpstr>
      <vt:lpstr>De geboorte</vt:lpstr>
      <vt:lpstr>De geboorte</vt:lpstr>
      <vt:lpstr>Levenscyclus</vt:lpstr>
      <vt:lpstr>Seksuele overdraagbare aandoeningen</vt:lpstr>
      <vt:lpstr>Chlamydia</vt:lpstr>
      <vt:lpstr>Herpes Genitalis</vt:lpstr>
      <vt:lpstr>Gonorroe - druiper</vt:lpstr>
      <vt:lpstr>HIV - AIDS</vt:lpstr>
      <vt:lpstr>Syfilis</vt:lpstr>
      <vt:lpstr>Geboorteregeling</vt:lpstr>
      <vt:lpstr>Periodieke onthouding</vt:lpstr>
      <vt:lpstr>Coïtus interruptus</vt:lpstr>
      <vt:lpstr>De pil</vt:lpstr>
      <vt:lpstr>De prikpil</vt:lpstr>
      <vt:lpstr>Condoom</vt:lpstr>
      <vt:lpstr>Vrouwencondoom</vt:lpstr>
      <vt:lpstr>Pessarium</vt:lpstr>
      <vt:lpstr>Nuvaring</vt:lpstr>
      <vt:lpstr>Zaaddodende middelen</vt:lpstr>
      <vt:lpstr>Spiraaltje</vt:lpstr>
      <vt:lpstr>Steralisatie</vt:lpstr>
      <vt:lpstr>Noodmaatregelen ongewenste zwangerschap</vt:lpstr>
      <vt:lpstr>Abortus pil</vt:lpstr>
      <vt:lpstr>Zuigcurettage</vt:lpstr>
      <vt:lpstr>Late abortus</vt:lpstr>
      <vt:lpstr>Seksualiteit</vt:lpstr>
      <vt:lpstr>Tweelingen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Voortplanting en ontwikkeling</dc:title>
  <dc:creator>user</dc:creator>
  <cp:lastModifiedBy>jolien</cp:lastModifiedBy>
  <cp:revision>90</cp:revision>
  <dcterms:created xsi:type="dcterms:W3CDTF">2010-12-01T18:41:49Z</dcterms:created>
  <dcterms:modified xsi:type="dcterms:W3CDTF">2011-11-08T18:20:39Z</dcterms:modified>
</cp:coreProperties>
</file>